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70" r:id="rId4"/>
    <p:sldId id="271" r:id="rId5"/>
    <p:sldId id="265" r:id="rId6"/>
    <p:sldId id="276" r:id="rId7"/>
    <p:sldId id="277" r:id="rId8"/>
    <p:sldId id="278" r:id="rId9"/>
    <p:sldId id="279" r:id="rId10"/>
    <p:sldId id="280" r:id="rId11"/>
    <p:sldId id="266" r:id="rId12"/>
    <p:sldId id="272" r:id="rId13"/>
    <p:sldId id="273" r:id="rId14"/>
    <p:sldId id="274" r:id="rId15"/>
    <p:sldId id="275" r:id="rId16"/>
    <p:sldId id="267" r:id="rId17"/>
    <p:sldId id="268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4C29A-65CF-4BFF-AC19-A854C9F9BB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F850-ED57-4E35-A153-82F63C6851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14919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903C-25AF-4D59-B543-2A3009B4CC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49A3-8FC0-4E18-8078-19FE95038C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30599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7262-3267-4535-B336-B3E02F86DE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58E3A-B63E-4361-BE66-F936CD8753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07126"/>
      </p:ext>
    </p:extLst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4C29A-65CF-4BFF-AC19-A854C9F9BB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F850-ED57-4E35-A153-82F63C6851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67433"/>
      </p:ext>
    </p:extLst>
  </p:cSld>
  <p:clrMapOvr>
    <a:masterClrMapping/>
  </p:clrMapOvr>
  <p:transition spd="slow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AE09-FACE-4533-B261-483B9C63A9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931C-2100-42FD-895C-756C59B0FB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40882"/>
      </p:ext>
    </p:extLst>
  </p:cSld>
  <p:clrMapOvr>
    <a:masterClrMapping/>
  </p:clrMapOvr>
  <p:transition spd="slow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2AF-0313-4BD8-BCAD-AA994429E1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09319-AFD1-4556-9746-1182F7669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28626"/>
      </p:ext>
    </p:extLst>
  </p:cSld>
  <p:clrMapOvr>
    <a:masterClrMapping/>
  </p:clrMapOvr>
  <p:transition spd="slow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9DBF-AE46-4218-96CA-FEE36FA8C6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2E6F-7613-461C-A8AF-A80A656480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02486"/>
      </p:ext>
    </p:extLst>
  </p:cSld>
  <p:clrMapOvr>
    <a:masterClrMapping/>
  </p:clrMapOvr>
  <p:transition spd="slow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A97B1-048C-4976-8F06-9A3D74562F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AACE2-9795-4929-9E81-75236C12B0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11059"/>
      </p:ext>
    </p:extLst>
  </p:cSld>
  <p:clrMapOvr>
    <a:masterClrMapping/>
  </p:clrMapOvr>
  <p:transition spd="slow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8569-95C6-4ADC-AC92-7920062067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75E0-3C4B-40D4-93BE-046D866123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48750"/>
      </p:ext>
    </p:extLst>
  </p:cSld>
  <p:clrMapOvr>
    <a:masterClrMapping/>
  </p:clrMapOvr>
  <p:transition spd="slow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1492-8C05-48BC-A455-86C246E118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C34D-D8C4-4E3A-9764-58B847E7E0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86715"/>
      </p:ext>
    </p:extLst>
  </p:cSld>
  <p:clrMapOvr>
    <a:masterClrMapping/>
  </p:clrMapOvr>
  <p:transition spd="slow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89FA-613B-465B-B578-703CC8FA64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D7141-D483-4F79-84C8-061A2E43A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9212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AE09-FACE-4533-B261-483B9C63A9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931C-2100-42FD-895C-756C59B0FB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75905"/>
      </p:ext>
    </p:extLst>
  </p:cSld>
  <p:clrMapOvr>
    <a:masterClrMapping/>
  </p:clrMapOvr>
  <p:transition spd="slow"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FBB8-9A9F-4709-8748-53B07ECE2D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F1E4-BF15-4FD3-83BD-1C8C3CC042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47021"/>
      </p:ext>
    </p:extLst>
  </p:cSld>
  <p:clrMapOvr>
    <a:masterClrMapping/>
  </p:clrMapOvr>
  <p:transition spd="slow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903C-25AF-4D59-B543-2A3009B4CC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49A3-8FC0-4E18-8078-19FE95038C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63380"/>
      </p:ext>
    </p:extLst>
  </p:cSld>
  <p:clrMapOvr>
    <a:masterClrMapping/>
  </p:clrMapOvr>
  <p:transition spd="slow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7262-3267-4535-B336-B3E02F86DE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58E3A-B63E-4361-BE66-F936CD8753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14665"/>
      </p:ext>
    </p:extLst>
  </p:cSld>
  <p:clrMapOvr>
    <a:masterClrMapping/>
  </p:clrMapOvr>
  <p:transition spd="slow"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4C29A-65CF-4BFF-AC19-A854C9F9BB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F850-ED57-4E35-A153-82F63C6851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48826"/>
      </p:ext>
    </p:extLst>
  </p:cSld>
  <p:clrMapOvr>
    <a:masterClrMapping/>
  </p:clrMapOvr>
  <p:transition spd="slow">
    <p:check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AE09-FACE-4533-B261-483B9C63A9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931C-2100-42FD-895C-756C59B0FB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22774"/>
      </p:ext>
    </p:extLst>
  </p:cSld>
  <p:clrMapOvr>
    <a:masterClrMapping/>
  </p:clrMapOvr>
  <p:transition spd="slow">
    <p:check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2AF-0313-4BD8-BCAD-AA994429E1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09319-AFD1-4556-9746-1182F7669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76722"/>
      </p:ext>
    </p:extLst>
  </p:cSld>
  <p:clrMapOvr>
    <a:masterClrMapping/>
  </p:clrMapOvr>
  <p:transition spd="slow">
    <p:check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9DBF-AE46-4218-96CA-FEE36FA8C6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2E6F-7613-461C-A8AF-A80A656480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0644"/>
      </p:ext>
    </p:extLst>
  </p:cSld>
  <p:clrMapOvr>
    <a:masterClrMapping/>
  </p:clrMapOvr>
  <p:transition spd="slow">
    <p:check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A97B1-048C-4976-8F06-9A3D74562F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AACE2-9795-4929-9E81-75236C12B0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15669"/>
      </p:ext>
    </p:extLst>
  </p:cSld>
  <p:clrMapOvr>
    <a:masterClrMapping/>
  </p:clrMapOvr>
  <p:transition spd="slow">
    <p:check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8569-95C6-4ADC-AC92-7920062067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75E0-3C4B-40D4-93BE-046D866123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99604"/>
      </p:ext>
    </p:extLst>
  </p:cSld>
  <p:clrMapOvr>
    <a:masterClrMapping/>
  </p:clrMapOvr>
  <p:transition spd="slow">
    <p:check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1492-8C05-48BC-A455-86C246E118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C34D-D8C4-4E3A-9764-58B847E7E0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40610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2AF-0313-4BD8-BCAD-AA994429E1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09319-AFD1-4556-9746-1182F7669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46663"/>
      </p:ext>
    </p:extLst>
  </p:cSld>
  <p:clrMapOvr>
    <a:masterClrMapping/>
  </p:clrMapOvr>
  <p:transition spd="slow">
    <p:check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89FA-613B-465B-B578-703CC8FA64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D7141-D483-4F79-84C8-061A2E43A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70980"/>
      </p:ext>
    </p:extLst>
  </p:cSld>
  <p:clrMapOvr>
    <a:masterClrMapping/>
  </p:clrMapOvr>
  <p:transition spd="slow">
    <p:check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FBB8-9A9F-4709-8748-53B07ECE2D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F1E4-BF15-4FD3-83BD-1C8C3CC042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32237"/>
      </p:ext>
    </p:extLst>
  </p:cSld>
  <p:clrMapOvr>
    <a:masterClrMapping/>
  </p:clrMapOvr>
  <p:transition spd="slow">
    <p:check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903C-25AF-4D59-B543-2A3009B4CC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49A3-8FC0-4E18-8078-19FE95038C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38906"/>
      </p:ext>
    </p:extLst>
  </p:cSld>
  <p:clrMapOvr>
    <a:masterClrMapping/>
  </p:clrMapOvr>
  <p:transition spd="slow">
    <p:check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7262-3267-4535-B336-B3E02F86DE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58E3A-B63E-4361-BE66-F936CD8753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41576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9DBF-AE46-4218-96CA-FEE36FA8C6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2E6F-7613-461C-A8AF-A80A656480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74478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A97B1-048C-4976-8F06-9A3D74562F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AACE2-9795-4929-9E81-75236C12B0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2883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8569-95C6-4ADC-AC92-7920062067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75E0-3C4B-40D4-93BE-046D866123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03642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1492-8C05-48BC-A455-86C246E118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C34D-D8C4-4E3A-9764-58B847E7E0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72196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89FA-613B-465B-B578-703CC8FA64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D7141-D483-4F79-84C8-061A2E43A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09518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FBB8-9A9F-4709-8748-53B07ECE2D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F1E4-BF15-4FD3-83BD-1C8C3CC042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24118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66FF9D-8AE9-43B0-BEBF-8224788764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5AB26E-0B30-441F-A9A9-A914B94980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1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66FF9D-8AE9-43B0-BEBF-8224788764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5AB26E-0B30-441F-A9A9-A914B94980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1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66FF9D-8AE9-43B0-BEBF-8224788764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5AB26E-0B30-441F-A9A9-A914B94980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2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  <a:extLst/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Методика создания сайтов и блогов учителей.</a:t>
            </a:r>
            <a:endParaRPr lang="ru-RU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9" name="Рисунок 3" descr="imagesCARNIG5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500438"/>
            <a:ext cx="371475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5309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u="sng" dirty="0">
                <a:solidFill>
                  <a:srgbClr val="C00000"/>
                </a:solidFill>
              </a:rPr>
              <a:t>Типы персональных сайтов.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rgbClr val="002060"/>
                </a:solidFill>
              </a:rPr>
              <a:t>1. Сайт-визитка </a:t>
            </a:r>
            <a:r>
              <a:rPr lang="ru-RU" sz="2800" dirty="0" smtClean="0"/>
              <a:t>наиболее удачно представляет имидж учителя и </a:t>
            </a:r>
            <a:r>
              <a:rPr lang="ru-RU" sz="2800" dirty="0" smtClean="0"/>
              <a:t>сообщает общие </a:t>
            </a:r>
            <a:r>
              <a:rPr lang="ru-RU" sz="2800" dirty="0" smtClean="0"/>
              <a:t>сведения о нем: образование, стаж работы, основные </a:t>
            </a:r>
            <a:r>
              <a:rPr lang="ru-RU" sz="2800" dirty="0" smtClean="0"/>
              <a:t>направления деятельности</a:t>
            </a:r>
            <a:r>
              <a:rPr lang="ru-RU" sz="2800" dirty="0" smtClean="0"/>
              <a:t>, грамоты и благодарности за педагогическую работу, публикации </a:t>
            </a:r>
            <a:r>
              <a:rPr lang="ru-RU" sz="2800" dirty="0" smtClean="0"/>
              <a:t>и т</a:t>
            </a:r>
            <a:r>
              <a:rPr lang="ru-RU" sz="2800" dirty="0" smtClean="0"/>
              <a:t>. д. Такой сайт хорошее подспорье при составлении резюме учителя.</a:t>
            </a:r>
          </a:p>
        </p:txBody>
      </p:sp>
      <p:pic>
        <p:nvPicPr>
          <p:cNvPr id="8194" name="Picture 2" descr="Картинки по запросу сайт со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08930"/>
            <a:ext cx="2781841" cy="23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08888"/>
      </p:ext>
    </p:extLst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u="sng" dirty="0">
                <a:solidFill>
                  <a:srgbClr val="C00000"/>
                </a:solidFill>
              </a:rPr>
              <a:t>Типы персональных сайтов.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2. </a:t>
            </a:r>
            <a:r>
              <a:rPr lang="ru-RU" b="1" u="sng" dirty="0">
                <a:solidFill>
                  <a:srgbClr val="002060"/>
                </a:solidFill>
              </a:rPr>
              <a:t>Сайт-портфолио </a:t>
            </a:r>
            <a:r>
              <a:rPr lang="ru-RU" sz="2400" dirty="0" smtClean="0"/>
              <a:t>может включать следующие разделы: </a:t>
            </a:r>
            <a:endParaRPr lang="ru-RU" sz="2400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общие сведения </a:t>
            </a:r>
            <a:r>
              <a:rPr lang="ru-RU" sz="2400" dirty="0" smtClean="0"/>
              <a:t>об учителе: образование, трудовой стаж, курсы </a:t>
            </a:r>
            <a:r>
              <a:rPr lang="ru-RU" sz="2400" dirty="0" smtClean="0"/>
              <a:t>повышения квалификации</a:t>
            </a:r>
            <a:r>
              <a:rPr lang="ru-RU" sz="2400" dirty="0" smtClean="0"/>
              <a:t>, награды, грамоты, благодарственные письма и другое; </a:t>
            </a:r>
            <a:endParaRPr lang="ru-RU" sz="2400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результаты </a:t>
            </a:r>
            <a:r>
              <a:rPr lang="ru-RU" sz="2400" dirty="0" smtClean="0"/>
              <a:t>педагогической деятельности, представление </a:t>
            </a:r>
            <a:r>
              <a:rPr lang="ru-RU" sz="2400" dirty="0" smtClean="0"/>
              <a:t>научно-методической работы</a:t>
            </a:r>
            <a:r>
              <a:rPr lang="ru-RU" sz="2400" dirty="0" smtClean="0"/>
              <a:t>, презентацию педагогического опыта, разработки уроков, материалы </a:t>
            </a:r>
            <a:r>
              <a:rPr lang="ru-RU" sz="2400" dirty="0" smtClean="0"/>
              <a:t>по внеурочной </a:t>
            </a:r>
            <a:r>
              <a:rPr lang="ru-RU" sz="2400" dirty="0" smtClean="0"/>
              <a:t>деятельности по предмету и другое.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Picture 2" descr="Картинки по запросу сайт созд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17" y="5082988"/>
            <a:ext cx="1715059" cy="14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91009"/>
      </p:ext>
    </p:extLst>
  </p:cSld>
  <p:clrMapOvr>
    <a:masterClrMapping/>
  </p:clrMapOvr>
  <p:transition spd="slow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u="sng" dirty="0">
                <a:solidFill>
                  <a:srgbClr val="C00000"/>
                </a:solidFill>
              </a:rPr>
              <a:t>Типы персональных сайтов.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3. </a:t>
            </a:r>
            <a:r>
              <a:rPr lang="ru-RU" b="1" u="sng" dirty="0">
                <a:solidFill>
                  <a:srgbClr val="002060"/>
                </a:solidFill>
              </a:rPr>
              <a:t>Предметный сайт </a:t>
            </a:r>
            <a:r>
              <a:rPr lang="ru-RU" sz="2800" dirty="0" smtClean="0"/>
              <a:t>наполняется разнообразной информацией </a:t>
            </a:r>
            <a:r>
              <a:rPr lang="ru-RU" sz="2800" dirty="0" smtClean="0"/>
              <a:t>по предмету </a:t>
            </a:r>
            <a:r>
              <a:rPr lang="ru-RU" sz="2800" dirty="0" smtClean="0"/>
              <a:t>(видео, аудио, мультимедийной). Обычно структура сайта </a:t>
            </a:r>
            <a:r>
              <a:rPr lang="ru-RU" sz="2800" dirty="0" smtClean="0"/>
              <a:t>определяется или </a:t>
            </a:r>
            <a:r>
              <a:rPr lang="ru-RU" sz="2800" dirty="0" smtClean="0"/>
              <a:t>предметными линиями курса, или классно-урочной системой.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Информация, как </a:t>
            </a:r>
            <a:r>
              <a:rPr lang="ru-RU" sz="2800" dirty="0" smtClean="0"/>
              <a:t>правило, предназначенная для учителей, может быть не только прочитана, </a:t>
            </a:r>
            <a:r>
              <a:rPr lang="ru-RU" sz="2800" dirty="0" smtClean="0"/>
              <a:t>но и </a:t>
            </a:r>
            <a:r>
              <a:rPr lang="ru-RU" sz="2800" dirty="0" smtClean="0"/>
              <a:t>скачана.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933" y="5092448"/>
            <a:ext cx="171312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86853"/>
      </p:ext>
    </p:extLst>
  </p:cSld>
  <p:clrMapOvr>
    <a:masterClrMapping/>
  </p:clrMapOvr>
  <p:transition spd="slow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u="sng" dirty="0">
                <a:solidFill>
                  <a:srgbClr val="C00000"/>
                </a:solidFill>
              </a:rPr>
              <a:t>Требования к сайту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835" y="1417638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Главная страница сайта обязательно должна быть оформлена –именно на этой странице расположена основная информация, чтобы посетитель заинтересовался и отправился дальше.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Уникальность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Удобство в работе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Грамотность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Не загружен лишней информацией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Не должно быть пустых страниц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Систематично обновляемый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36664"/>
            <a:ext cx="3810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04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C00000"/>
                </a:solidFill>
              </a:rPr>
              <a:t>Эффективный сайт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1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Пользователи возвращаются на сайт, если он имеет: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логичность (прежде всего структуры);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гибкость;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легкость в обновлении;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комфортность использования;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продуманность;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уникальность.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100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1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Эффективность</a:t>
            </a:r>
            <a:r>
              <a:rPr lang="ru-RU" sz="2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1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качественная эффективность</a:t>
            </a:r>
            <a:r>
              <a:rPr lang="ru-RU" sz="2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должна стать ключевой характеристикой сайта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еще на стадии его проектирования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3268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404813"/>
            <a:ext cx="8736013" cy="55451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endParaRPr lang="ru-RU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>
              <a:buFontTx/>
              <a:buNone/>
              <a:defRPr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Эффективный сайт </a:t>
            </a:r>
          </a:p>
          <a:p>
            <a:pPr algn="ctr">
              <a:buFontTx/>
              <a:buNone/>
              <a:defRPr/>
            </a:pPr>
            <a:r>
              <a:rPr lang="ru-RU" b="1" i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= </a:t>
            </a:r>
          </a:p>
          <a:p>
            <a:pPr algn="ctr">
              <a:buFontTx/>
              <a:buNone/>
              <a:defRPr/>
            </a:pPr>
            <a:r>
              <a:rPr lang="ru-RU" b="1" i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Изучить, как работают другие эффективные ресурсы </a:t>
            </a:r>
          </a:p>
          <a:p>
            <a:pPr algn="ctr">
              <a:buFontTx/>
              <a:buNone/>
              <a:defRPr/>
            </a:pPr>
            <a:r>
              <a:rPr lang="ru-RU" b="1" i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+ </a:t>
            </a:r>
          </a:p>
          <a:p>
            <a:pPr algn="ctr">
              <a:buFontTx/>
              <a:buNone/>
              <a:defRPr/>
            </a:pPr>
            <a:r>
              <a:rPr lang="ru-RU" b="1" i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Внести собственные уникальные элементы эффективности.</a:t>
            </a:r>
          </a:p>
          <a:p>
            <a:pPr algn="ctr">
              <a:buFontTx/>
              <a:buNone/>
              <a:defRPr/>
            </a:pPr>
            <a:r>
              <a:rPr lang="ru-RU" i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Важно опираться на опыт других, но все же быть уникальным, а не копировать уже существующие наработки.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399980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сайт созда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9" y="319367"/>
            <a:ext cx="7655859" cy="574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7015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С чего начинать работу над сайтом?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1529853" y="1302432"/>
            <a:ext cx="6084294" cy="3625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Последовательность создание сайта: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Проектирование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Структура сайта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Разделы сайта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Дизайн сайта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Эффективность работы сайта</a:t>
            </a:r>
            <a:endParaRPr lang="ru-RU" dirty="0"/>
          </a:p>
        </p:txBody>
      </p:sp>
      <p:sp>
        <p:nvSpPr>
          <p:cNvPr id="2" name="AutoShape 2" descr="Картинки по запросу сай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9357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2856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3" descr="1314819778_blogwords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384300"/>
            <a:ext cx="321468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причин завести </a:t>
            </a:r>
            <a:r>
              <a:rPr lang="ru-RU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блог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1. «Деловой мотив»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2. «Мотив общения»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3. «Познавательный мотив»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4. «Корпоративный мотив»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5. «Мотив самореализации и развития личности»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444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826"/>
            <a:ext cx="8229600" cy="1143000"/>
          </a:xfrm>
        </p:spPr>
        <p:txBody>
          <a:bodyPr/>
          <a:lstStyle/>
          <a:p>
            <a:r>
              <a:rPr lang="ru-RU" sz="5400" b="1" u="sng" dirty="0">
                <a:solidFill>
                  <a:srgbClr val="C00000"/>
                </a:solidFill>
              </a:rPr>
              <a:t>Для кого?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873"/>
            <a:ext cx="8229600" cy="4525963"/>
          </a:xfrm>
        </p:spPr>
        <p:txBody>
          <a:bodyPr/>
          <a:lstStyle/>
          <a:p>
            <a:pPr marL="0" indent="444500">
              <a:buNone/>
            </a:pPr>
            <a:r>
              <a:rPr lang="ru-RU" sz="3600" b="1" u="sng" dirty="0" smtClean="0">
                <a:solidFill>
                  <a:srgbClr val="002060"/>
                </a:solidFill>
              </a:rPr>
              <a:t>Для учеников</a:t>
            </a:r>
            <a:r>
              <a:rPr lang="ru-RU" sz="3600" b="1" u="sng" dirty="0" smtClean="0">
                <a:solidFill>
                  <a:srgbClr val="002060"/>
                </a:solidFill>
              </a:rPr>
              <a:t>.</a:t>
            </a:r>
          </a:p>
          <a:p>
            <a:pPr marL="0" indent="444500">
              <a:buNone/>
            </a:pPr>
            <a:endParaRPr lang="ru-RU" sz="3600" b="1" u="sng" dirty="0" smtClean="0">
              <a:solidFill>
                <a:srgbClr val="002060"/>
              </a:solidFill>
            </a:endParaRPr>
          </a:p>
          <a:p>
            <a:pPr marL="0" indent="444500">
              <a:buNone/>
            </a:pPr>
            <a:r>
              <a:rPr lang="ru-RU" dirty="0" smtClean="0"/>
              <a:t>Размещая на сайте интересные, познавательные материалы по </a:t>
            </a:r>
            <a:r>
              <a:rPr lang="ru-RU" dirty="0" smtClean="0"/>
              <a:t>какому-либо предмету </a:t>
            </a:r>
            <a:r>
              <a:rPr lang="ru-RU" dirty="0" smtClean="0"/>
              <a:t>можно вызывать у учеников дополнительный интерес к нему. Да и </a:t>
            </a:r>
            <a:r>
              <a:rPr lang="ru-RU" dirty="0" smtClean="0"/>
              <a:t>в глазах </a:t>
            </a:r>
            <a:r>
              <a:rPr lang="ru-RU" dirty="0" smtClean="0"/>
              <a:t>учеников статус учителя, создавшего свой персональный сайт, </a:t>
            </a:r>
            <a:r>
              <a:rPr lang="ru-RU" dirty="0" smtClean="0"/>
              <a:t>гораздо выше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Картинки по запросу сай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96" y="476834"/>
            <a:ext cx="2688104" cy="20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97002"/>
      </p:ext>
    </p:extLst>
  </p:cSld>
  <p:clrMapOvr>
    <a:masterClrMapping/>
  </p:clrMapOvr>
  <p:transition spd="slow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u="sng" dirty="0">
                <a:solidFill>
                  <a:srgbClr val="C00000"/>
                </a:solidFill>
              </a:rPr>
              <a:t>Для кого?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94" y="1143000"/>
            <a:ext cx="8229600" cy="4525963"/>
          </a:xfrm>
        </p:spPr>
        <p:txBody>
          <a:bodyPr/>
          <a:lstStyle/>
          <a:p>
            <a:pPr marL="0" indent="363538">
              <a:buNone/>
            </a:pPr>
            <a:r>
              <a:rPr lang="ru-RU" sz="3600" b="1" u="sng" dirty="0">
                <a:solidFill>
                  <a:srgbClr val="002060"/>
                </a:solidFill>
              </a:rPr>
              <a:t>Для родителей.</a:t>
            </a:r>
          </a:p>
          <a:p>
            <a:pPr marL="0" indent="363538">
              <a:buNone/>
            </a:pPr>
            <a:r>
              <a:rPr lang="ru-RU" sz="2800" dirty="0" smtClean="0"/>
              <a:t>Через свой сайт учителю будет проще наладить процесс общения </a:t>
            </a:r>
            <a:r>
              <a:rPr lang="ru-RU" sz="2800" dirty="0" smtClean="0"/>
              <a:t>с родителями </a:t>
            </a:r>
            <a:r>
              <a:rPr lang="ru-RU" sz="2800" dirty="0" smtClean="0"/>
              <a:t>учеников. </a:t>
            </a:r>
            <a:endParaRPr lang="ru-RU" sz="2800" dirty="0" smtClean="0"/>
          </a:p>
          <a:p>
            <a:pPr marL="0" indent="363538">
              <a:buNone/>
            </a:pPr>
            <a:r>
              <a:rPr lang="ru-RU" sz="2800" dirty="0" smtClean="0"/>
              <a:t>Например</a:t>
            </a:r>
            <a:r>
              <a:rPr lang="ru-RU" sz="2800" dirty="0" smtClean="0"/>
              <a:t>, можно создать специальный раздел </a:t>
            </a:r>
            <a:r>
              <a:rPr lang="ru-RU" sz="2800" dirty="0" smtClean="0"/>
              <a:t>для родителей</a:t>
            </a:r>
            <a:r>
              <a:rPr lang="ru-RU" sz="2800" dirty="0" smtClean="0"/>
              <a:t>, куда периодически добавлять новости или обращения к родителям.</a:t>
            </a:r>
          </a:p>
          <a:p>
            <a:pPr marL="0" indent="363538">
              <a:buNone/>
            </a:pPr>
            <a:r>
              <a:rPr lang="ru-RU" sz="2800" dirty="0" smtClean="0"/>
              <a:t>Родители могли бы вам давать обратную связь в комментариях или вам </a:t>
            </a:r>
            <a:r>
              <a:rPr lang="ru-RU" sz="2800" dirty="0" smtClean="0"/>
              <a:t>лично, например</a:t>
            </a:r>
            <a:r>
              <a:rPr lang="ru-RU" sz="2800" dirty="0" smtClean="0"/>
              <a:t>, на </a:t>
            </a:r>
            <a:r>
              <a:rPr lang="ru-RU" sz="2800" dirty="0" smtClean="0"/>
              <a:t>ваш </a:t>
            </a:r>
            <a:r>
              <a:rPr lang="ru-RU" sz="2800" dirty="0" smtClean="0"/>
              <a:t>e-</a:t>
            </a:r>
            <a:r>
              <a:rPr lang="ru-RU" sz="2800" dirty="0" err="1" smtClean="0"/>
              <a:t>mail</a:t>
            </a:r>
            <a:r>
              <a:rPr lang="ru-RU" sz="2800" dirty="0" smtClean="0"/>
              <a:t>, ICQ, скайп и другие средства связи.</a:t>
            </a:r>
            <a:endParaRPr lang="ru-RU" sz="2800" dirty="0"/>
          </a:p>
        </p:txBody>
      </p:sp>
      <p:pic>
        <p:nvPicPr>
          <p:cNvPr id="4" name="Picture 2" descr="Картинки по запросу сай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96" y="0"/>
            <a:ext cx="2688104" cy="20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22343"/>
      </p:ext>
    </p:extLst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u="sng" dirty="0">
                <a:solidFill>
                  <a:srgbClr val="C00000"/>
                </a:solidFill>
              </a:rPr>
              <a:t>Для кого?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23682"/>
            <a:ext cx="8229600" cy="4525963"/>
          </a:xfrm>
        </p:spPr>
        <p:txBody>
          <a:bodyPr/>
          <a:lstStyle/>
          <a:p>
            <a:pPr marL="0" indent="363538">
              <a:buNone/>
            </a:pPr>
            <a:r>
              <a:rPr lang="ru-RU" sz="3600" b="1" u="sng" dirty="0">
                <a:solidFill>
                  <a:srgbClr val="002060"/>
                </a:solidFill>
              </a:rPr>
              <a:t>Копилка своих наработок</a:t>
            </a:r>
            <a:r>
              <a:rPr lang="ru-RU" sz="3600" b="1" u="sng" dirty="0" smtClean="0">
                <a:solidFill>
                  <a:srgbClr val="002060"/>
                </a:solidFill>
              </a:rPr>
              <a:t>.</a:t>
            </a:r>
          </a:p>
          <a:p>
            <a:pPr marL="0" indent="363538">
              <a:buNone/>
            </a:pPr>
            <a:endParaRPr lang="ru-RU" sz="3600" b="1" u="sng" dirty="0">
              <a:solidFill>
                <a:srgbClr val="002060"/>
              </a:solidFill>
            </a:endParaRPr>
          </a:p>
          <a:p>
            <a:pPr marL="0" indent="363538">
              <a:buNone/>
            </a:pPr>
            <a:r>
              <a:rPr lang="ru-RU" sz="2400" dirty="0" smtClean="0"/>
              <a:t>На созданном персональном сайте учитель может делать свою </a:t>
            </a:r>
            <a:r>
              <a:rPr lang="ru-RU" sz="2400" dirty="0" smtClean="0"/>
              <a:t>подборку образовательных </a:t>
            </a:r>
            <a:r>
              <a:rPr lang="ru-RU" sz="2400" dirty="0" smtClean="0"/>
              <a:t>материалов в самых различных видах. </a:t>
            </a:r>
            <a:endParaRPr lang="ru-RU" sz="2400" dirty="0" smtClean="0"/>
          </a:p>
          <a:p>
            <a:pPr marL="0" indent="363538">
              <a:buNone/>
            </a:pPr>
            <a:r>
              <a:rPr lang="ru-RU" sz="2400" dirty="0" smtClean="0"/>
              <a:t>Будь </a:t>
            </a:r>
            <a:r>
              <a:rPr lang="ru-RU" sz="2400" dirty="0" smtClean="0"/>
              <a:t>то обычные </a:t>
            </a:r>
            <a:r>
              <a:rPr lang="ru-RU" sz="2400" dirty="0" smtClean="0"/>
              <a:t>файлы WORD</a:t>
            </a:r>
            <a:r>
              <a:rPr lang="ru-RU" sz="2400" dirty="0" smtClean="0"/>
              <a:t>, EXCEL, </a:t>
            </a:r>
            <a:r>
              <a:rPr lang="ru-RU" sz="2400" dirty="0" err="1" smtClean="0"/>
              <a:t>PowerPoint</a:t>
            </a:r>
            <a:r>
              <a:rPr lang="ru-RU" sz="2400" dirty="0" smtClean="0"/>
              <a:t> с конспектами уроков для скачивания (</a:t>
            </a:r>
            <a:r>
              <a:rPr lang="ru-RU" sz="2400" dirty="0" smtClean="0"/>
              <a:t>которыми могли </a:t>
            </a:r>
            <a:r>
              <a:rPr lang="ru-RU" sz="2400" dirty="0" smtClean="0"/>
              <a:t>бы воспользоваться как ваши ученики, так и коллеги) или сделанные </a:t>
            </a:r>
            <a:r>
              <a:rPr lang="ru-RU" sz="2400" dirty="0" smtClean="0"/>
              <a:t>лично вами </a:t>
            </a:r>
            <a:r>
              <a:rPr lang="ru-RU" sz="2400" dirty="0" smtClean="0"/>
              <a:t>видео или аудио уроки. </a:t>
            </a:r>
            <a:endParaRPr lang="ru-RU" sz="2400" dirty="0" smtClean="0"/>
          </a:p>
          <a:p>
            <a:pPr marL="0" indent="363538">
              <a:buNone/>
            </a:pPr>
            <a:r>
              <a:rPr lang="ru-RU" sz="2400" dirty="0" smtClean="0"/>
              <a:t>Конечно</a:t>
            </a:r>
            <a:r>
              <a:rPr lang="ru-RU" sz="2400" dirty="0" smtClean="0"/>
              <a:t>, можно размещать и чужие наработки </a:t>
            </a:r>
            <a:r>
              <a:rPr lang="ru-RU" sz="2400" dirty="0" smtClean="0"/>
              <a:t>при полученном </a:t>
            </a:r>
            <a:r>
              <a:rPr lang="ru-RU" sz="2400" dirty="0" smtClean="0"/>
              <a:t>разрешении их автора.</a:t>
            </a:r>
            <a:endParaRPr lang="ru-RU" sz="2400" dirty="0"/>
          </a:p>
        </p:txBody>
      </p:sp>
      <p:pic>
        <p:nvPicPr>
          <p:cNvPr id="4" name="Picture 2" descr="Картинки по запросу сай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96" y="0"/>
            <a:ext cx="2688104" cy="20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89221"/>
      </p:ext>
    </p:extLst>
  </p:cSld>
  <p:clrMapOvr>
    <a:masterClrMapping/>
  </p:clrMapOvr>
  <p:transition spd="slow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u="sng" dirty="0">
                <a:solidFill>
                  <a:srgbClr val="C00000"/>
                </a:solidFill>
              </a:rPr>
              <a:t>Для кого?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671" y="212463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b="1" u="sng" dirty="0">
                <a:solidFill>
                  <a:srgbClr val="002060"/>
                </a:solidFill>
              </a:rPr>
              <a:t>Выражение собственного мнения</a:t>
            </a:r>
            <a:r>
              <a:rPr lang="ru-RU" sz="4000" b="1" u="sng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4000" b="1" u="sng" dirty="0">
              <a:solidFill>
                <a:srgbClr val="002060"/>
              </a:solidFill>
            </a:endParaRPr>
          </a:p>
          <a:p>
            <a:pPr marL="0" indent="363538">
              <a:buNone/>
            </a:pPr>
            <a:r>
              <a:rPr lang="ru-RU" sz="2800" dirty="0"/>
              <a:t>На своем сайте учитель может публиковать </a:t>
            </a:r>
            <a:r>
              <a:rPr lang="ru-RU" sz="2800" dirty="0" smtClean="0"/>
              <a:t>свои </a:t>
            </a:r>
            <a:r>
              <a:rPr lang="ru-RU" sz="2800" dirty="0" smtClean="0"/>
              <a:t>статьи, выражающие </a:t>
            </a:r>
            <a:r>
              <a:rPr lang="ru-RU" sz="2800" dirty="0" smtClean="0"/>
              <a:t>его взгляды </a:t>
            </a:r>
            <a:r>
              <a:rPr lang="ru-RU" sz="2800" dirty="0" smtClean="0"/>
              <a:t>на те или иные вопросы, на воспитательный и образовательный процесс.</a:t>
            </a:r>
            <a:endParaRPr lang="ru-RU" sz="2800" dirty="0"/>
          </a:p>
        </p:txBody>
      </p:sp>
      <p:pic>
        <p:nvPicPr>
          <p:cNvPr id="5" name="Picture 2" descr="Картинки по запросу сай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96" y="0"/>
            <a:ext cx="2688104" cy="20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84077"/>
      </p:ext>
    </p:extLst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u="sng" dirty="0">
                <a:solidFill>
                  <a:srgbClr val="C00000"/>
                </a:solidFill>
              </a:rPr>
              <a:t>Для кого?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7470"/>
            <a:ext cx="8229600" cy="4525963"/>
          </a:xfrm>
        </p:spPr>
        <p:txBody>
          <a:bodyPr/>
          <a:lstStyle/>
          <a:p>
            <a:pPr marL="0" indent="363538">
              <a:buNone/>
            </a:pPr>
            <a:r>
              <a:rPr lang="ru-RU" sz="4000" b="1" u="sng" dirty="0">
                <a:solidFill>
                  <a:srgbClr val="002060"/>
                </a:solidFill>
              </a:rPr>
              <a:t>Общение с коллегами.</a:t>
            </a:r>
          </a:p>
          <a:p>
            <a:pPr marL="0" indent="363538">
              <a:buNone/>
            </a:pPr>
            <a:r>
              <a:rPr lang="ru-RU" sz="2400" dirty="0" smtClean="0"/>
              <a:t>Вы можете приглашать воспользоваться материалами вами </a:t>
            </a:r>
            <a:r>
              <a:rPr lang="ru-RU" sz="2400" dirty="0" smtClean="0"/>
              <a:t>созданного персонального </a:t>
            </a:r>
            <a:r>
              <a:rPr lang="ru-RU" sz="2400" dirty="0" smtClean="0"/>
              <a:t>сайта учителя своих коллег. Те могли бы комментировать </a:t>
            </a:r>
            <a:r>
              <a:rPr lang="ru-RU" sz="2400" dirty="0" smtClean="0"/>
              <a:t>ваши материалы</a:t>
            </a:r>
            <a:r>
              <a:rPr lang="ru-RU" sz="2400" dirty="0" smtClean="0"/>
              <a:t>, таким образом давая обратную связь. </a:t>
            </a:r>
            <a:endParaRPr lang="ru-RU" sz="2400" dirty="0" smtClean="0"/>
          </a:p>
          <a:p>
            <a:pPr marL="0" indent="363538">
              <a:buNone/>
            </a:pPr>
            <a:r>
              <a:rPr lang="ru-RU" sz="2400" dirty="0" smtClean="0"/>
              <a:t>Быть </a:t>
            </a:r>
            <a:r>
              <a:rPr lang="ru-RU" sz="2400" dirty="0" smtClean="0"/>
              <a:t>может, вам </a:t>
            </a:r>
            <a:r>
              <a:rPr lang="ru-RU" sz="2400" dirty="0" smtClean="0"/>
              <a:t>подскажут интересную </a:t>
            </a:r>
            <a:r>
              <a:rPr lang="ru-RU" sz="2400" dirty="0" smtClean="0"/>
              <a:t>идею, покажут, где можно что-то улучшить. Вы, в свою </a:t>
            </a:r>
            <a:r>
              <a:rPr lang="ru-RU" sz="2400" dirty="0" smtClean="0"/>
              <a:t>очередь, также </a:t>
            </a:r>
            <a:r>
              <a:rPr lang="ru-RU" sz="2400" dirty="0" smtClean="0"/>
              <a:t>можете давать свою обратную связь на их сайтах</a:t>
            </a:r>
            <a:r>
              <a:rPr lang="ru-RU" sz="2400" dirty="0" smtClean="0"/>
              <a:t>.</a:t>
            </a:r>
          </a:p>
          <a:p>
            <a:pPr marL="0" indent="363538">
              <a:buNone/>
            </a:pPr>
            <a:r>
              <a:rPr lang="ru-RU" sz="2400" dirty="0" smtClean="0"/>
              <a:t>Таким </a:t>
            </a:r>
            <a:r>
              <a:rPr lang="ru-RU" sz="2400" dirty="0" smtClean="0"/>
              <a:t>образом, </a:t>
            </a:r>
            <a:r>
              <a:rPr lang="ru-RU" sz="2400" dirty="0" smtClean="0"/>
              <a:t>через свои </a:t>
            </a:r>
            <a:r>
              <a:rPr lang="ru-RU" sz="2400" dirty="0" smtClean="0"/>
              <a:t>сайты учителя могут делиться своим опытом, развиваться </a:t>
            </a:r>
            <a:r>
              <a:rPr lang="ru-RU" sz="2400" dirty="0" smtClean="0"/>
              <a:t>профессионально в </a:t>
            </a:r>
            <a:r>
              <a:rPr lang="ru-RU" sz="2400" dirty="0" smtClean="0"/>
              <a:t>кругу своих единомышленников.</a:t>
            </a:r>
            <a:endParaRPr lang="ru-RU" sz="2400" dirty="0"/>
          </a:p>
        </p:txBody>
      </p:sp>
      <p:pic>
        <p:nvPicPr>
          <p:cNvPr id="4" name="Picture 2" descr="Картинки по запросу сай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96" y="0"/>
            <a:ext cx="2688104" cy="20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23735"/>
      </p:ext>
    </p:extLst>
  </p:cSld>
  <p:clrMapOvr>
    <a:masterClrMapping/>
  </p:clrMapOvr>
  <p:transition spd="slow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дает учителю ведение </a:t>
            </a:r>
            <a:r>
              <a:rPr lang="ru-RU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блога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Образовательный </a:t>
            </a:r>
            <a:r>
              <a:rPr lang="ru-RU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блог позволяет: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развивать интерес к получению знаний;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развивать способность самостоятельного обучения;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проводить консультации;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продвигать идеи и информацию;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организовывать совместные проекты;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обмениваться информацией;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индивидуализировать процесс обучения;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развивать сотрудничество;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организовывать дискуссии и обсуждения.</a:t>
            </a:r>
            <a:endParaRPr lang="ru-RU" sz="2400" dirty="0"/>
          </a:p>
        </p:txBody>
      </p:sp>
      <p:sp>
        <p:nvSpPr>
          <p:cNvPr id="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4" y="2630580"/>
            <a:ext cx="2771775" cy="24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5923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4-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4-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4-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672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Monotype Corsiva</vt:lpstr>
      <vt:lpstr>Wingdings</vt:lpstr>
      <vt:lpstr>4-17</vt:lpstr>
      <vt:lpstr>1_4-17</vt:lpstr>
      <vt:lpstr>2_4-17</vt:lpstr>
      <vt:lpstr>Методика создания сайтов и блогов учителей.</vt:lpstr>
      <vt:lpstr>С чего начинать работу над сайтом?</vt:lpstr>
      <vt:lpstr>5 причин завести блог:</vt:lpstr>
      <vt:lpstr>Для кого?</vt:lpstr>
      <vt:lpstr>Для кого?</vt:lpstr>
      <vt:lpstr>Для кого?</vt:lpstr>
      <vt:lpstr>Для кого?</vt:lpstr>
      <vt:lpstr>Для кого?</vt:lpstr>
      <vt:lpstr>Что дает учителю ведение блога?</vt:lpstr>
      <vt:lpstr>Типы персональных сайтов.</vt:lpstr>
      <vt:lpstr>Типы персональных сайтов.</vt:lpstr>
      <vt:lpstr>Типы персональных сайтов.</vt:lpstr>
      <vt:lpstr>Требования к сайту</vt:lpstr>
      <vt:lpstr>Эффективный сайт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создания сайтов школ и блогов учителей.</dc:title>
  <dc:creator>Ольга</dc:creator>
  <cp:lastModifiedBy>Ольга</cp:lastModifiedBy>
  <cp:revision>12</cp:revision>
  <dcterms:created xsi:type="dcterms:W3CDTF">2017-02-09T09:49:59Z</dcterms:created>
  <dcterms:modified xsi:type="dcterms:W3CDTF">2017-02-09T12:23:01Z</dcterms:modified>
</cp:coreProperties>
</file>